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9" r:id="rId5"/>
    <p:sldId id="267" r:id="rId6"/>
    <p:sldId id="263" r:id="rId7"/>
    <p:sldId id="268" r:id="rId8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247" autoAdjust="0"/>
  </p:normalViewPr>
  <p:slideViewPr>
    <p:cSldViewPr snapToGrid="0">
      <p:cViewPr varScale="1">
        <p:scale>
          <a:sx n="103" d="100"/>
          <a:sy n="103" d="100"/>
        </p:scale>
        <p:origin x="15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8FF65-671E-4378-B275-E9FF9128C3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A91194-19B4-4761-9999-2609B1204C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C9D0D2-C070-4B51-BC45-F5749ABBD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44633-162E-41F8-9677-D8ACD6CE5BE2}" type="datetimeFigureOut">
              <a:rPr lang="th-TH" smtClean="0"/>
              <a:t>05/08/67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6043C-BC7D-4562-B524-966F0581D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8364A-1ACA-44B9-AE6E-F6B1AFC5E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8A32-7799-4F90-A12E-DF6C0E09B7C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95448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A0FC8-B64C-42B1-A9D2-FBD1942CB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047B91-1BA0-4D41-9151-59383FD8B0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453C0-ABB7-45EF-804A-5132A10C0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44633-162E-41F8-9677-D8ACD6CE5BE2}" type="datetimeFigureOut">
              <a:rPr lang="th-TH" smtClean="0"/>
              <a:t>05/08/67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D7B2CB-4C80-4A0C-9214-B916DC09D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DA9D74-A4D3-4C60-A4D0-153ABBD35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8A32-7799-4F90-A12E-DF6C0E09B7C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04114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1F46CF-B890-4BFA-A3BE-8855AB4538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2DE181-36F8-497C-BB2C-EB6A9B0C0A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17601-13D5-48A4-A246-6C2F0F3EB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44633-162E-41F8-9677-D8ACD6CE5BE2}" type="datetimeFigureOut">
              <a:rPr lang="th-TH" smtClean="0"/>
              <a:t>05/08/67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4030AA-0E11-4FFD-82F6-AA1C2AC93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7E15D2-97A0-46B3-A93D-8D6C1AF5E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8A32-7799-4F90-A12E-DF6C0E09B7C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36270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C06A2-89A2-4E3D-B879-992468A39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8B305-28A8-4873-AACA-4FC4E1F87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863164-A519-45F7-92D3-7D63230BE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44633-162E-41F8-9677-D8ACD6CE5BE2}" type="datetimeFigureOut">
              <a:rPr lang="th-TH" smtClean="0"/>
              <a:t>05/08/67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E215AC-5D3E-483D-8674-C5F92FAB1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E0A832-54D5-4766-A1BF-43C5D879E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8A32-7799-4F90-A12E-DF6C0E09B7C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71547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DB96B-948C-4C09-BE4E-E7394CD09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220020-101A-4418-A704-76D3BDE43B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C7BAA5-1F9E-43AD-944C-AA632AA75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44633-162E-41F8-9677-D8ACD6CE5BE2}" type="datetimeFigureOut">
              <a:rPr lang="th-TH" smtClean="0"/>
              <a:t>05/08/67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DC0459-0207-4C6C-9DBB-D6E739079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667004-D8D9-4C32-A657-79F626DD2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8A32-7799-4F90-A12E-DF6C0E09B7C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16979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26E27-1743-45B4-8B35-3B0A24EE8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75EF4-A262-4E3B-889A-CAC81DB949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C521F4-AA85-41BA-942F-1A99528ADC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545C2A-8099-45A5-A9EC-C32F6032F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44633-162E-41F8-9677-D8ACD6CE5BE2}" type="datetimeFigureOut">
              <a:rPr lang="th-TH" smtClean="0"/>
              <a:t>05/08/67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449E1D-93FA-41EF-9A57-967768D22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27C76C-7122-4F7D-AC3F-6657276F3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8A32-7799-4F90-A12E-DF6C0E09B7C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79262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21FA1-571A-4BFC-A75A-3D7E664A4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4C5F83-ADA0-4331-A776-3CDE51D6A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4CC5CD-8121-4224-8FA6-43837DBD5B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A9BE50-5BBC-4A8A-AAA2-73CC76F8FC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54DE7A-23B5-476B-805B-92C883F83D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FB0623-741C-4298-AB7E-468BC77EF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44633-162E-41F8-9677-D8ACD6CE5BE2}" type="datetimeFigureOut">
              <a:rPr lang="th-TH" smtClean="0"/>
              <a:t>05/08/67</a:t>
            </a:fld>
            <a:endParaRPr lang="th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CD0964-8640-431F-BAC7-F0A98605A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DD5830-AB6F-437F-AC63-A1C1FFB02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8A32-7799-4F90-A12E-DF6C0E09B7C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715872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F7B52-1685-4A46-BD31-5DA07B17F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F9F69F-61D0-4189-A242-8B8038433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44633-162E-41F8-9677-D8ACD6CE5BE2}" type="datetimeFigureOut">
              <a:rPr lang="th-TH" smtClean="0"/>
              <a:t>05/08/67</a:t>
            </a:fld>
            <a:endParaRPr lang="th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6579D6-231D-4F16-9A41-E5989726E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6BE8E-A7F7-4960-8346-AE45182C6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8A32-7799-4F90-A12E-DF6C0E09B7C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38695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A9836F-23C5-43CE-B5C1-DA39CA4C2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44633-162E-41F8-9677-D8ACD6CE5BE2}" type="datetimeFigureOut">
              <a:rPr lang="th-TH" smtClean="0"/>
              <a:t>05/08/67</a:t>
            </a:fld>
            <a:endParaRPr lang="th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8DCBC2-3BE4-436C-AF76-154800A39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EE4992-909A-4773-A02D-0F3B8DCC8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8A32-7799-4F90-A12E-DF6C0E09B7C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19316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D0EBC-D413-41CA-A137-5DDF19D6A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1475E-F823-4199-8326-68131B7C17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B57767-59F5-406E-850C-9CBD876815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243A69-1682-4F01-B842-65423EC6F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44633-162E-41F8-9677-D8ACD6CE5BE2}" type="datetimeFigureOut">
              <a:rPr lang="th-TH" smtClean="0"/>
              <a:t>05/08/67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750E5C-1710-4C59-B08B-CBA7842A4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2E5AC0-902E-45EA-A5FA-602F47229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8A32-7799-4F90-A12E-DF6C0E09B7C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91236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69366-498E-4E76-A548-4BFC953E4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2AF77D-706C-4D63-956F-0CB3550565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183947-E9CD-44B7-8D88-5CFA897503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29C863-F49D-4421-A0BF-1E33ACFD5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44633-162E-41F8-9677-D8ACD6CE5BE2}" type="datetimeFigureOut">
              <a:rPr lang="th-TH" smtClean="0"/>
              <a:t>05/08/67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0B8C27-084D-42B4-8103-C629E1801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5E1604-2837-4F08-9A62-B1B0399E3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8A32-7799-4F90-A12E-DF6C0E09B7C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549866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756953-C90E-44AF-B334-58B041ABC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DBF865-322D-444D-BB50-A04019A5F3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7CD54-2136-43EB-BFA2-3ABD53BAF2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44633-162E-41F8-9677-D8ACD6CE5BE2}" type="datetimeFigureOut">
              <a:rPr lang="th-TH" smtClean="0"/>
              <a:t>05/08/67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22419-07A5-4186-8B53-F004634186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E7B5B-1751-49BA-A6AD-9C74775143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7F8A32-7799-4F90-A12E-DF6C0E09B7C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BD529-9901-4A9C-BC50-2B9EC2283A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8645" y="1570233"/>
            <a:ext cx="9144000" cy="2387600"/>
          </a:xfrm>
        </p:spPr>
        <p:txBody>
          <a:bodyPr>
            <a:normAutofit fontScale="90000"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th-TH" sz="9600" b="1" dirty="0">
                <a:ln>
                  <a:solidFill>
                    <a:srgbClr val="0070C0"/>
                  </a:solidFill>
                </a:ln>
                <a:latin typeface="Angsana New" panose="02020603050405020304" pitchFamily="18" charset="-34"/>
                <a:cs typeface="Angsana New" panose="02020603050405020304" pitchFamily="18" charset="-34"/>
              </a:rPr>
              <a:t>การกำหนดอัตราแลกเปลี่ยน</a:t>
            </a:r>
          </a:p>
        </p:txBody>
      </p:sp>
    </p:spTree>
    <p:extLst>
      <p:ext uri="{BB962C8B-B14F-4D97-AF65-F5344CB8AC3E}">
        <p14:creationId xmlns:p14="http://schemas.microsoft.com/office/powerpoint/2010/main" val="2139147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2DED4B6-DDC0-4F78-803A-1CA0A46EC24F}"/>
              </a:ext>
            </a:extLst>
          </p:cNvPr>
          <p:cNvGrpSpPr/>
          <p:nvPr/>
        </p:nvGrpSpPr>
        <p:grpSpPr>
          <a:xfrm>
            <a:off x="1292678" y="667140"/>
            <a:ext cx="9606644" cy="5523720"/>
            <a:chOff x="1207535" y="811764"/>
            <a:chExt cx="9606644" cy="552372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6A1AFC07-CEE0-4B20-8F83-ED71A540993D}"/>
                </a:ext>
              </a:extLst>
            </p:cNvPr>
            <p:cNvGrpSpPr/>
            <p:nvPr/>
          </p:nvGrpSpPr>
          <p:grpSpPr>
            <a:xfrm>
              <a:off x="1207536" y="1203647"/>
              <a:ext cx="9606643" cy="5131837"/>
              <a:chOff x="670249" y="465654"/>
              <a:chExt cx="10851502" cy="5926690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039ACC36-7529-40C4-AA95-BEECC47F97A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r="1608" b="4465"/>
              <a:stretch/>
            </p:blipFill>
            <p:spPr>
              <a:xfrm>
                <a:off x="670249" y="465655"/>
                <a:ext cx="10851502" cy="5926689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FA8CA141-40CC-4DAA-BF52-A8EF71B29DC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r="81097" b="50497"/>
              <a:stretch/>
            </p:blipFill>
            <p:spPr>
              <a:xfrm>
                <a:off x="670249" y="465654"/>
                <a:ext cx="4206420" cy="5926689"/>
              </a:xfrm>
              <a:prstGeom prst="rect">
                <a:avLst/>
              </a:prstGeom>
            </p:spPr>
          </p:pic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7A65829C-FCFE-49A6-8DE6-BF1CBDA1B92E}"/>
                  </a:ext>
                </a:extLst>
              </p:cNvPr>
              <p:cNvSpPr/>
              <p:nvPr/>
            </p:nvSpPr>
            <p:spPr>
              <a:xfrm>
                <a:off x="1492898" y="2593909"/>
                <a:ext cx="3125755" cy="989045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73228C-84E4-4C71-97B9-3C8EEBFD2F93}"/>
                </a:ext>
              </a:extLst>
            </p:cNvPr>
            <p:cNvSpPr txBox="1"/>
            <p:nvPr/>
          </p:nvSpPr>
          <p:spPr>
            <a:xfrm>
              <a:off x="1207535" y="811764"/>
              <a:ext cx="9606644" cy="461665"/>
            </a:xfrm>
            <a:prstGeom prst="rect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p:spPr>
          <p:txBody>
            <a:bodyPr wrap="square" rtlCol="0">
              <a:spAutoFit/>
            </a:bodyPr>
            <a:lstStyle/>
            <a:p>
              <a:r>
                <a:rPr lang="th-TH" sz="24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ไปที่ </a:t>
              </a:r>
              <a:r>
                <a:rPr lang="en-US" sz="24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Menu :</a:t>
              </a:r>
              <a:r>
                <a:rPr lang="th-TH" sz="24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 </a:t>
              </a:r>
              <a:r>
                <a:rPr lang="en-US" sz="24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Exchange Rate Entry </a:t>
              </a:r>
              <a:endParaRPr lang="th-TH" sz="2400" dirty="0">
                <a:latin typeface="Angsana New" panose="02020603050405020304" pitchFamily="18" charset="-34"/>
                <a:cs typeface="Angsana New" panose="02020603050405020304" pitchFamily="18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465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923DEFEC-34A9-4262-8BBC-49C90E27B177}"/>
              </a:ext>
            </a:extLst>
          </p:cNvPr>
          <p:cNvGrpSpPr/>
          <p:nvPr/>
        </p:nvGrpSpPr>
        <p:grpSpPr>
          <a:xfrm>
            <a:off x="1854838" y="152022"/>
            <a:ext cx="7964699" cy="6246289"/>
            <a:chOff x="1580518" y="369114"/>
            <a:chExt cx="7964699" cy="6246289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AAB120F-5232-4F79-9C21-039ADEFCC541}"/>
                </a:ext>
              </a:extLst>
            </p:cNvPr>
            <p:cNvGrpSpPr/>
            <p:nvPr/>
          </p:nvGrpSpPr>
          <p:grpSpPr>
            <a:xfrm>
              <a:off x="1580518" y="1034107"/>
              <a:ext cx="7964699" cy="5581296"/>
              <a:chOff x="862060" y="502264"/>
              <a:chExt cx="7668695" cy="5315692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624B0093-D933-4999-9EFE-C7069345EA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62060" y="502264"/>
                <a:ext cx="7668695" cy="5315692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DE0BE3A2-7E4C-4A09-B5E0-5D8A4F299C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38939" y="1838131"/>
                <a:ext cx="4149013" cy="3859547"/>
              </a:xfrm>
              <a:prstGeom prst="rect">
                <a:avLst/>
              </a:prstGeom>
            </p:spPr>
          </p:pic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66482F48-AD01-42A1-8A77-DE37BE34E899}"/>
                  </a:ext>
                </a:extLst>
              </p:cNvPr>
              <p:cNvSpPr/>
              <p:nvPr/>
            </p:nvSpPr>
            <p:spPr>
              <a:xfrm>
                <a:off x="3638939" y="1623527"/>
                <a:ext cx="1474237" cy="214604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0C89C53B-E0F3-4057-A7A8-53E0559DF223}"/>
                  </a:ext>
                </a:extLst>
              </p:cNvPr>
              <p:cNvSpPr/>
              <p:nvPr/>
            </p:nvSpPr>
            <p:spPr>
              <a:xfrm>
                <a:off x="6805128" y="2659223"/>
                <a:ext cx="799322" cy="180393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06C27F4-E044-4BBA-A20C-5EA81D5CD24C}"/>
                  </a:ext>
                </a:extLst>
              </p:cNvPr>
              <p:cNvSpPr/>
              <p:nvPr/>
            </p:nvSpPr>
            <p:spPr>
              <a:xfrm>
                <a:off x="3794452" y="4733729"/>
                <a:ext cx="3993500" cy="180393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A349EFB-7870-4DCA-9E72-144ACF89C09A}"/>
                  </a:ext>
                </a:extLst>
              </p:cNvPr>
              <p:cNvSpPr/>
              <p:nvPr/>
            </p:nvSpPr>
            <p:spPr>
              <a:xfrm>
                <a:off x="3645161" y="5343329"/>
                <a:ext cx="796210" cy="180393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/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B34003C-8794-45C8-9D1A-927F1E6C82FA}"/>
                </a:ext>
              </a:extLst>
            </p:cNvPr>
            <p:cNvSpPr txBox="1"/>
            <p:nvPr/>
          </p:nvSpPr>
          <p:spPr>
            <a:xfrm>
              <a:off x="1580518" y="369114"/>
              <a:ext cx="7964699" cy="707886"/>
            </a:xfrm>
            <a:prstGeom prst="rect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p:spPr>
          <p:txBody>
            <a:bodyPr wrap="square" rtlCol="0">
              <a:spAutoFit/>
            </a:bodyPr>
            <a:lstStyle/>
            <a:p>
              <a:r>
                <a:rPr lang="th-TH" sz="20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เลือก </a:t>
              </a:r>
              <a:r>
                <a:rPr lang="en-US" sz="20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Rate Type </a:t>
              </a:r>
              <a:r>
                <a:rPr lang="th-TH" sz="20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ว่าเป็น </a:t>
              </a:r>
              <a:r>
                <a:rPr lang="en-US" sz="20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BUY</a:t>
              </a:r>
              <a:r>
                <a:rPr lang="th-TH" sz="20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/</a:t>
              </a:r>
              <a:r>
                <a:rPr lang="en-US" sz="20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SELL/Bank/MAIN</a:t>
              </a:r>
            </a:p>
            <a:p>
              <a:r>
                <a:rPr lang="en-US" sz="18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-</a:t>
              </a:r>
              <a:r>
                <a:rPr lang="th-TH" sz="20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กด </a:t>
              </a:r>
              <a:r>
                <a:rPr lang="en-US" sz="20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Rate Type </a:t>
              </a:r>
              <a:r>
                <a:rPr lang="en-US" sz="2000" dirty="0">
                  <a:latin typeface="Angsana New" panose="02020603050405020304" pitchFamily="18" charset="-34"/>
                  <a:cs typeface="Angsana New" panose="02020603050405020304" pitchFamily="18" charset="-34"/>
                  <a:sym typeface="Wingdings 3" panose="05040102010807070707" pitchFamily="18" charset="2"/>
                </a:rPr>
                <a:t>Search  </a:t>
              </a:r>
              <a:r>
                <a:rPr lang="th-TH" sz="2000" dirty="0">
                  <a:latin typeface="Angsana New" panose="02020603050405020304" pitchFamily="18" charset="-34"/>
                  <a:cs typeface="Angsana New" panose="02020603050405020304" pitchFamily="18" charset="-34"/>
                  <a:sym typeface="Wingdings 3" panose="05040102010807070707" pitchFamily="18" charset="2"/>
                </a:rPr>
                <a:t>เลือกว่าต้องการบันทึกด้านใด </a:t>
              </a:r>
              <a:r>
                <a:rPr lang="en-US" sz="2000" dirty="0">
                  <a:latin typeface="Angsana New" panose="02020603050405020304" pitchFamily="18" charset="-34"/>
                  <a:cs typeface="Angsana New" panose="02020603050405020304" pitchFamily="18" charset="-34"/>
                  <a:sym typeface="Wingdings 3" panose="05040102010807070707" pitchFamily="18" charset="2"/>
                </a:rPr>
                <a:t> OK</a:t>
              </a:r>
              <a:endParaRPr lang="en-US" sz="1800" dirty="0">
                <a:latin typeface="Angsana New" panose="02020603050405020304" pitchFamily="18" charset="-34"/>
                <a:cs typeface="Angsana New" panose="02020603050405020304" pitchFamily="18" charset="-34"/>
                <a:sym typeface="Wingdings 3" panose="05040102010807070707" pitchFamily="18" charset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6852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7ED8E2-FBF5-419A-89FF-12B7046871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6464" y="527107"/>
            <a:ext cx="6223519" cy="5789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3F6C35F-4EAA-400E-BBEF-4E6FEF4599FA}"/>
              </a:ext>
            </a:extLst>
          </p:cNvPr>
          <p:cNvSpPr txBox="1"/>
          <p:nvPr/>
        </p:nvSpPr>
        <p:spPr>
          <a:xfrm>
            <a:off x="6365032" y="3688047"/>
            <a:ext cx="1780592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th-TH" sz="1400" dirty="0">
                <a:solidFill>
                  <a:srgbClr val="FF0000"/>
                </a:solidFill>
              </a:rPr>
              <a:t>ใช้กับด้านขายต่างประเทศ </a:t>
            </a:r>
            <a:r>
              <a:rPr lang="en-US" sz="1400" dirty="0">
                <a:solidFill>
                  <a:srgbClr val="FF0000"/>
                </a:solidFill>
              </a:rPr>
              <a:t>(AR)</a:t>
            </a:r>
            <a:endParaRPr lang="th-TH" sz="1400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573A21-AA36-43BD-A152-A73706EDA5FD}"/>
              </a:ext>
            </a:extLst>
          </p:cNvPr>
          <p:cNvSpPr txBox="1"/>
          <p:nvPr/>
        </p:nvSpPr>
        <p:spPr>
          <a:xfrm>
            <a:off x="6365032" y="4880588"/>
            <a:ext cx="1767375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>
            <a:defPPr>
              <a:defRPr lang="th-TH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r>
              <a:rPr lang="th-TH" dirty="0"/>
              <a:t>ใช้กับด้านซื้อต่างประเทศ </a:t>
            </a:r>
            <a:r>
              <a:rPr lang="en-US" dirty="0"/>
              <a:t>(AP)</a:t>
            </a:r>
            <a:endParaRPr lang="th-T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AE4250-305F-4EA3-997D-C69DE7E8C42E}"/>
              </a:ext>
            </a:extLst>
          </p:cNvPr>
          <p:cNvSpPr txBox="1"/>
          <p:nvPr/>
        </p:nvSpPr>
        <p:spPr>
          <a:xfrm>
            <a:off x="6365032" y="4618845"/>
            <a:ext cx="1767376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>
            <a:defPPr>
              <a:defRPr lang="th-TH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r>
              <a:rPr lang="th-TH" dirty="0"/>
              <a:t>ใช้ตอนบันทึกแลกเงิน</a:t>
            </a:r>
            <a:r>
              <a:rPr lang="en-US" dirty="0"/>
              <a:t>(AR)</a:t>
            </a:r>
            <a:endParaRPr lang="th-TH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107C90-F9EE-4307-A2E6-6F5983554DEA}"/>
              </a:ext>
            </a:extLst>
          </p:cNvPr>
          <p:cNvSpPr txBox="1"/>
          <p:nvPr/>
        </p:nvSpPr>
        <p:spPr>
          <a:xfrm>
            <a:off x="6365031" y="4392932"/>
            <a:ext cx="1771261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>
            <a:defPPr>
              <a:defRPr lang="th-TH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r>
              <a:rPr lang="th-TH" dirty="0"/>
              <a:t>ใช้ตอน </a:t>
            </a:r>
            <a:r>
              <a:rPr lang="en-US" dirty="0"/>
              <a:t>Revalue </a:t>
            </a:r>
            <a:r>
              <a:rPr lang="th-TH" dirty="0"/>
              <a:t>ณ สิ้นงวด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FA46F9-A58D-4405-8143-5B9FC9FD5AC1}"/>
              </a:ext>
            </a:extLst>
          </p:cNvPr>
          <p:cNvSpPr txBox="1"/>
          <p:nvPr/>
        </p:nvSpPr>
        <p:spPr>
          <a:xfrm>
            <a:off x="6361146" y="3934916"/>
            <a:ext cx="1771261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Rate </a:t>
            </a:r>
            <a:r>
              <a:rPr lang="th-TH" sz="1400" dirty="0">
                <a:solidFill>
                  <a:srgbClr val="FF0000"/>
                </a:solidFill>
              </a:rPr>
              <a:t>กรมศุลกากร (</a:t>
            </a:r>
            <a:r>
              <a:rPr lang="en-US" sz="1400" dirty="0">
                <a:solidFill>
                  <a:srgbClr val="FF0000"/>
                </a:solidFill>
              </a:rPr>
              <a:t>AP)</a:t>
            </a:r>
            <a:endParaRPr lang="th-TH" sz="1400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066E1C-2332-4FB9-A03E-5E135C68F3D4}"/>
              </a:ext>
            </a:extLst>
          </p:cNvPr>
          <p:cNvSpPr txBox="1"/>
          <p:nvPr/>
        </p:nvSpPr>
        <p:spPr>
          <a:xfrm>
            <a:off x="6365030" y="4150985"/>
            <a:ext cx="1771261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Rate </a:t>
            </a:r>
            <a:r>
              <a:rPr lang="th-TH" sz="1400" dirty="0">
                <a:solidFill>
                  <a:srgbClr val="FF0000"/>
                </a:solidFill>
              </a:rPr>
              <a:t>กรมศุลกากร (</a:t>
            </a:r>
            <a:r>
              <a:rPr lang="en-US" sz="1400" dirty="0">
                <a:solidFill>
                  <a:srgbClr val="FF0000"/>
                </a:solidFill>
              </a:rPr>
              <a:t>AR)</a:t>
            </a:r>
            <a:endParaRPr lang="th-TH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8396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4AD6DF3-58EB-4FC3-B372-7316A07903B5}"/>
              </a:ext>
            </a:extLst>
          </p:cNvPr>
          <p:cNvGrpSpPr/>
          <p:nvPr/>
        </p:nvGrpSpPr>
        <p:grpSpPr>
          <a:xfrm>
            <a:off x="1726162" y="275253"/>
            <a:ext cx="8537511" cy="6307494"/>
            <a:chOff x="2261651" y="441355"/>
            <a:chExt cx="7668696" cy="564549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7C99EEE-D101-4C29-89CA-067E4DA90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61652" y="771154"/>
              <a:ext cx="7668695" cy="5315692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F3E53C1-7DFA-4BB8-AF98-765731131748}"/>
                </a:ext>
              </a:extLst>
            </p:cNvPr>
            <p:cNvSpPr/>
            <p:nvPr/>
          </p:nvSpPr>
          <p:spPr>
            <a:xfrm>
              <a:off x="5038531" y="2164702"/>
              <a:ext cx="2407298" cy="214604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FCB46AD-F078-4576-898A-4CE696D5B7ED}"/>
                </a:ext>
              </a:extLst>
            </p:cNvPr>
            <p:cNvSpPr txBox="1"/>
            <p:nvPr/>
          </p:nvSpPr>
          <p:spPr>
            <a:xfrm>
              <a:off x="2261651" y="441355"/>
              <a:ext cx="7668695" cy="413211"/>
            </a:xfrm>
            <a:prstGeom prst="rect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-Effective Date :</a:t>
              </a:r>
              <a:r>
                <a:rPr lang="th-TH" sz="24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เลือกวันที่ต้องการกำหนดอัตราแลกเปลี่ยน</a:t>
              </a:r>
              <a:endParaRPr lang="en-US" sz="2400" dirty="0">
                <a:latin typeface="Angsana New" panose="02020603050405020304" pitchFamily="18" charset="-34"/>
                <a:cs typeface="Angsana New" panose="02020603050405020304" pitchFamily="18" charset="-34"/>
                <a:sym typeface="Wingdings 3" panose="05040102010807070707" pitchFamily="18" charset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0075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0A233E89-CD02-4E03-99D7-A4C47A124328}"/>
              </a:ext>
            </a:extLst>
          </p:cNvPr>
          <p:cNvGrpSpPr/>
          <p:nvPr/>
        </p:nvGrpSpPr>
        <p:grpSpPr>
          <a:xfrm>
            <a:off x="7128086" y="543990"/>
            <a:ext cx="5053550" cy="5604883"/>
            <a:chOff x="7105929" y="410566"/>
            <a:chExt cx="4695329" cy="5124924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EF5D21E-9A85-476B-BBFE-2702A6BFB1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4592" t="19497" r="35473" b="19773"/>
            <a:stretch/>
          </p:blipFill>
          <p:spPr>
            <a:xfrm>
              <a:off x="7105929" y="410566"/>
              <a:ext cx="4695329" cy="5124924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6B086C2-F7D4-4D62-B076-CDF724CCF558}"/>
                </a:ext>
              </a:extLst>
            </p:cNvPr>
            <p:cNvSpPr/>
            <p:nvPr/>
          </p:nvSpPr>
          <p:spPr>
            <a:xfrm>
              <a:off x="9825135" y="1968758"/>
              <a:ext cx="830424" cy="158621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1BA903F-8E7B-480E-A5E3-01E66E1A9B82}"/>
                </a:ext>
              </a:extLst>
            </p:cNvPr>
            <p:cNvSpPr/>
            <p:nvPr/>
          </p:nvSpPr>
          <p:spPr>
            <a:xfrm>
              <a:off x="9641633" y="1035157"/>
              <a:ext cx="1592424" cy="158621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DF4B683-A560-49AD-9A8D-62306C3C723A}"/>
              </a:ext>
            </a:extLst>
          </p:cNvPr>
          <p:cNvGrpSpPr/>
          <p:nvPr/>
        </p:nvGrpSpPr>
        <p:grpSpPr>
          <a:xfrm>
            <a:off x="242242" y="543990"/>
            <a:ext cx="7110280" cy="5604883"/>
            <a:chOff x="208917" y="441353"/>
            <a:chExt cx="6863687" cy="5073039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8D87E4FB-1125-4758-A17A-3C760BE98269}"/>
                </a:ext>
              </a:extLst>
            </p:cNvPr>
            <p:cNvGrpSpPr/>
            <p:nvPr/>
          </p:nvGrpSpPr>
          <p:grpSpPr>
            <a:xfrm>
              <a:off x="208917" y="441353"/>
              <a:ext cx="6863687" cy="5073039"/>
              <a:chOff x="2261652" y="394700"/>
              <a:chExt cx="7668696" cy="5685024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E251A29E-DBCD-4A5E-B1BC-ED42D01AC9A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61653" y="764032"/>
                <a:ext cx="7668695" cy="5315692"/>
              </a:xfrm>
              <a:prstGeom prst="rect">
                <a:avLst/>
              </a:prstGeom>
            </p:spPr>
          </p:pic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AD92CC31-ED22-4458-BAAA-3B73BF10F857}"/>
                  </a:ext>
                </a:extLst>
              </p:cNvPr>
              <p:cNvSpPr/>
              <p:nvPr/>
            </p:nvSpPr>
            <p:spPr>
              <a:xfrm>
                <a:off x="2261652" y="1278294"/>
                <a:ext cx="276275" cy="251926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/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126591-2D4D-463D-B97E-D86D89E17010}"/>
                  </a:ext>
                </a:extLst>
              </p:cNvPr>
              <p:cNvSpPr txBox="1"/>
              <p:nvPr/>
            </p:nvSpPr>
            <p:spPr>
              <a:xfrm>
                <a:off x="2261652" y="394700"/>
                <a:ext cx="7668696" cy="468266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p:spPr>
            <p:txBody>
              <a:bodyPr wrap="square" rtlCol="0">
                <a:spAutoFit/>
              </a:bodyPr>
              <a:lstStyle/>
              <a:p>
                <a:r>
                  <a:rPr lang="th-TH" sz="2400" dirty="0">
                    <a:latin typeface="Angsana New" panose="02020603050405020304" pitchFamily="18" charset="-34"/>
                    <a:cs typeface="Angsana New" panose="02020603050405020304" pitchFamily="18" charset="-34"/>
                    <a:sym typeface="Wingdings 3" panose="05040102010807070707" pitchFamily="18" charset="2"/>
                  </a:rPr>
                  <a:t>เลือก </a:t>
                </a:r>
                <a:r>
                  <a:rPr lang="en-US" sz="2400" dirty="0">
                    <a:latin typeface="Angsana New" panose="02020603050405020304" pitchFamily="18" charset="-34"/>
                    <a:cs typeface="Angsana New" panose="02020603050405020304" pitchFamily="18" charset="-34"/>
                    <a:sym typeface="Wingdings 3" panose="05040102010807070707" pitchFamily="18" charset="2"/>
                  </a:rPr>
                  <a:t>       New</a:t>
                </a:r>
              </a:p>
            </p:txBody>
          </p:sp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CF5E7773-A22A-4540-853B-6847AA7EA7C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81" t="6073" r="97748" b="91119"/>
              <a:stretch/>
            </p:blipFill>
            <p:spPr>
              <a:xfrm>
                <a:off x="2895375" y="500751"/>
                <a:ext cx="231692" cy="254842"/>
              </a:xfrm>
              <a:prstGeom prst="rect">
                <a:avLst/>
              </a:prstGeom>
            </p:spPr>
          </p:pic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FA5EC5FF-2602-4B27-AC11-49D63CA4C404}"/>
                  </a:ext>
                </a:extLst>
              </p:cNvPr>
              <p:cNvSpPr/>
              <p:nvPr/>
            </p:nvSpPr>
            <p:spPr>
              <a:xfrm>
                <a:off x="2621902" y="3241009"/>
                <a:ext cx="2463282" cy="187991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985986D-002D-4AC2-87F5-34FE79CBB852}"/>
                  </a:ext>
                </a:extLst>
              </p:cNvPr>
              <p:cNvSpPr/>
              <p:nvPr/>
            </p:nvSpPr>
            <p:spPr>
              <a:xfrm>
                <a:off x="6739812" y="3925254"/>
                <a:ext cx="957943" cy="208207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/>
              </a:p>
            </p:txBody>
          </p:sp>
          <p:sp>
            <p:nvSpPr>
              <p:cNvPr id="12" name="Speech Bubble: Rectangle with Corners Rounded 11">
                <a:extLst>
                  <a:ext uri="{FF2B5EF4-FFF2-40B4-BE49-F238E27FC236}">
                    <a16:creationId xmlns:a16="http://schemas.microsoft.com/office/drawing/2014/main" id="{96313319-EC19-4541-B252-B90545F3F66B}"/>
                  </a:ext>
                </a:extLst>
              </p:cNvPr>
              <p:cNvSpPr/>
              <p:nvPr/>
            </p:nvSpPr>
            <p:spPr>
              <a:xfrm>
                <a:off x="2621902" y="3798332"/>
                <a:ext cx="2127380" cy="404150"/>
              </a:xfrm>
              <a:prstGeom prst="wedgeRoundRectCallout">
                <a:avLst>
                  <a:gd name="adj1" fmla="val -43530"/>
                  <a:gd name="adj2" fmla="val -139606"/>
                  <a:gd name="adj3" fmla="val 16667"/>
                </a:avLst>
              </a:prstGeom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th-TH" sz="1800" dirty="0">
                    <a:solidFill>
                      <a:schemeClr val="tx1"/>
                    </a:solidFill>
                    <a:latin typeface="Angsana New" panose="02020603050405020304" pitchFamily="18" charset="-34"/>
                    <a:cs typeface="Angsana New" panose="02020603050405020304" pitchFamily="18" charset="-34"/>
                    <a:sym typeface="Wingdings 3" panose="05040102010807070707" pitchFamily="18" charset="2"/>
                  </a:rPr>
                  <a:t>เลือกสกุลเงินที่ต้องการ</a:t>
                </a:r>
                <a:endParaRPr lang="th-TH" sz="1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Speech Bubble: Rectangle with Corners Rounded 12">
                <a:extLst>
                  <a:ext uri="{FF2B5EF4-FFF2-40B4-BE49-F238E27FC236}">
                    <a16:creationId xmlns:a16="http://schemas.microsoft.com/office/drawing/2014/main" id="{F013FC07-6505-4BEE-8535-32569EB5C8A9}"/>
                  </a:ext>
                </a:extLst>
              </p:cNvPr>
              <p:cNvSpPr/>
              <p:nvPr/>
            </p:nvSpPr>
            <p:spPr>
              <a:xfrm>
                <a:off x="5766321" y="4574924"/>
                <a:ext cx="3640731" cy="463608"/>
              </a:xfrm>
              <a:prstGeom prst="wedgeRoundRectCallout">
                <a:avLst>
                  <a:gd name="adj1" fmla="val 1059"/>
                  <a:gd name="adj2" fmla="val -138067"/>
                  <a:gd name="adj3" fmla="val 16667"/>
                </a:avLst>
              </a:prstGeom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th-TH" sz="2000" dirty="0">
                    <a:solidFill>
                      <a:schemeClr val="tx1"/>
                    </a:solidFill>
                  </a:rPr>
                  <a:t>ใส่อัตราแลกเปลี่ยนจากธ.แห่งประเทศไทย</a:t>
                </a:r>
              </a:p>
            </p:txBody>
          </p:sp>
        </p:grp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EACAF68-86AC-4D18-A835-2393AB41C894}"/>
                </a:ext>
              </a:extLst>
            </p:cNvPr>
            <p:cNvSpPr/>
            <p:nvPr/>
          </p:nvSpPr>
          <p:spPr>
            <a:xfrm>
              <a:off x="4469362" y="2013435"/>
              <a:ext cx="785402" cy="185794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BF9F813-603A-4020-80D4-6BD7B990D3B2}"/>
              </a:ext>
            </a:extLst>
          </p:cNvPr>
          <p:cNvSpPr/>
          <p:nvPr/>
        </p:nvSpPr>
        <p:spPr>
          <a:xfrm>
            <a:off x="3278355" y="1400551"/>
            <a:ext cx="1785560" cy="24837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026708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18C340DB-C938-4703-9866-C9EBDCD9F18F}"/>
              </a:ext>
            </a:extLst>
          </p:cNvPr>
          <p:cNvGrpSpPr/>
          <p:nvPr/>
        </p:nvGrpSpPr>
        <p:grpSpPr>
          <a:xfrm>
            <a:off x="7405090" y="543990"/>
            <a:ext cx="4770853" cy="5316879"/>
            <a:chOff x="7332901" y="543990"/>
            <a:chExt cx="4770853" cy="5316879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EF5D21E-9A85-476B-BBFE-2702A6BFB1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4592" t="19497" r="35473" b="19773"/>
            <a:stretch/>
          </p:blipFill>
          <p:spPr>
            <a:xfrm>
              <a:off x="7332901" y="543990"/>
              <a:ext cx="4770853" cy="5316879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6B086C2-F7D4-4D62-B076-CDF724CCF558}"/>
                </a:ext>
              </a:extLst>
            </p:cNvPr>
            <p:cNvSpPr/>
            <p:nvPr/>
          </p:nvSpPr>
          <p:spPr>
            <a:xfrm>
              <a:off x="10065060" y="2528904"/>
              <a:ext cx="855489" cy="174804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1BA903F-8E7B-480E-A5E3-01E66E1A9B82}"/>
                </a:ext>
              </a:extLst>
            </p:cNvPr>
            <p:cNvSpPr/>
            <p:nvPr/>
          </p:nvSpPr>
          <p:spPr>
            <a:xfrm>
              <a:off x="9887774" y="1176907"/>
              <a:ext cx="1718741" cy="174804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7F9D49A1-3025-49AB-9508-BCD511F814A7}"/>
              </a:ext>
            </a:extLst>
          </p:cNvPr>
          <p:cNvGrpSpPr/>
          <p:nvPr/>
        </p:nvGrpSpPr>
        <p:grpSpPr>
          <a:xfrm>
            <a:off x="240065" y="543990"/>
            <a:ext cx="7136522" cy="5607365"/>
            <a:chOff x="240065" y="543990"/>
            <a:chExt cx="7136522" cy="560736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D97917E-61B8-4A47-9E3D-257CE57400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0065" y="904629"/>
              <a:ext cx="7136522" cy="5246726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D92CC31-ED22-4458-BAAA-3B73BF10F857}"/>
                </a:ext>
              </a:extLst>
            </p:cNvPr>
            <p:cNvSpPr/>
            <p:nvPr/>
          </p:nvSpPr>
          <p:spPr>
            <a:xfrm>
              <a:off x="242242" y="1415128"/>
              <a:ext cx="256157" cy="248375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E126591-2D4D-463D-B97E-D86D89E17010}"/>
                </a:ext>
              </a:extLst>
            </p:cNvPr>
            <p:cNvSpPr txBox="1"/>
            <p:nvPr/>
          </p:nvSpPr>
          <p:spPr>
            <a:xfrm>
              <a:off x="242242" y="543990"/>
              <a:ext cx="7110280" cy="364126"/>
            </a:xfrm>
            <a:prstGeom prst="rect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p:spPr>
          <p:txBody>
            <a:bodyPr wrap="square" rtlCol="0">
              <a:spAutoFit/>
            </a:bodyPr>
            <a:lstStyle/>
            <a:p>
              <a:r>
                <a:rPr lang="th-TH" sz="1800" dirty="0">
                  <a:latin typeface="Angsana New" panose="02020603050405020304" pitchFamily="18" charset="-34"/>
                  <a:cs typeface="Angsana New" panose="02020603050405020304" pitchFamily="18" charset="-34"/>
                  <a:sym typeface="Wingdings 3" panose="05040102010807070707" pitchFamily="18" charset="2"/>
                </a:rPr>
                <a:t>เลือก </a:t>
              </a:r>
              <a:r>
                <a:rPr lang="en-US" sz="1800" dirty="0">
                  <a:latin typeface="Angsana New" panose="02020603050405020304" pitchFamily="18" charset="-34"/>
                  <a:cs typeface="Angsana New" panose="02020603050405020304" pitchFamily="18" charset="-34"/>
                  <a:sym typeface="Wingdings 3" panose="05040102010807070707" pitchFamily="18" charset="2"/>
                </a:rPr>
                <a:t>       New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F5E7773-A22A-4540-853B-6847AA7EA7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81" t="6073" r="97748" b="91119"/>
            <a:stretch/>
          </p:blipFill>
          <p:spPr>
            <a:xfrm>
              <a:off x="680527" y="564567"/>
              <a:ext cx="214821" cy="251250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A5EC5FF-2602-4B27-AC11-49D63CA4C404}"/>
                </a:ext>
              </a:extLst>
            </p:cNvPr>
            <p:cNvSpPr/>
            <p:nvPr/>
          </p:nvSpPr>
          <p:spPr>
            <a:xfrm>
              <a:off x="592501" y="3049387"/>
              <a:ext cx="2343204" cy="163046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985986D-002D-4AC2-87F5-34FE79CBB852}"/>
                </a:ext>
              </a:extLst>
            </p:cNvPr>
            <p:cNvSpPr/>
            <p:nvPr/>
          </p:nvSpPr>
          <p:spPr>
            <a:xfrm>
              <a:off x="4394313" y="4024774"/>
              <a:ext cx="888188" cy="205272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12" name="Speech Bubble: Rectangle with Corners Rounded 11">
              <a:extLst>
                <a:ext uri="{FF2B5EF4-FFF2-40B4-BE49-F238E27FC236}">
                  <a16:creationId xmlns:a16="http://schemas.microsoft.com/office/drawing/2014/main" id="{96313319-EC19-4541-B252-B90545F3F66B}"/>
                </a:ext>
              </a:extLst>
            </p:cNvPr>
            <p:cNvSpPr/>
            <p:nvPr/>
          </p:nvSpPr>
          <p:spPr>
            <a:xfrm>
              <a:off x="576259" y="3899641"/>
              <a:ext cx="1972469" cy="398453"/>
            </a:xfrm>
            <a:prstGeom prst="wedgeRoundRectCallout">
              <a:avLst>
                <a:gd name="adj1" fmla="val -29501"/>
                <a:gd name="adj2" fmla="val -215096"/>
                <a:gd name="adj3" fmla="val 16667"/>
              </a:avLst>
            </a:prstGeom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h-TH" sz="1800" dirty="0">
                  <a:solidFill>
                    <a:schemeClr val="tx1"/>
                  </a:solidFill>
                  <a:latin typeface="Angsana New" panose="02020603050405020304" pitchFamily="18" charset="-34"/>
                  <a:cs typeface="Angsana New" panose="02020603050405020304" pitchFamily="18" charset="-34"/>
                  <a:sym typeface="Wingdings 3" panose="05040102010807070707" pitchFamily="18" charset="2"/>
                </a:rPr>
                <a:t>เลือกสกุลเงินที่ต้องการ</a:t>
              </a:r>
              <a:endParaRPr lang="th-TH" sz="1800" dirty="0">
                <a:solidFill>
                  <a:schemeClr val="tx1"/>
                </a:solidFill>
              </a:endParaRPr>
            </a:p>
          </p:txBody>
        </p:sp>
        <p:sp>
          <p:nvSpPr>
            <p:cNvPr id="13" name="Speech Bubble: Rectangle with Corners Rounded 12">
              <a:extLst>
                <a:ext uri="{FF2B5EF4-FFF2-40B4-BE49-F238E27FC236}">
                  <a16:creationId xmlns:a16="http://schemas.microsoft.com/office/drawing/2014/main" id="{F013FC07-6505-4BEE-8535-32569EB5C8A9}"/>
                </a:ext>
              </a:extLst>
            </p:cNvPr>
            <p:cNvSpPr/>
            <p:nvPr/>
          </p:nvSpPr>
          <p:spPr>
            <a:xfrm>
              <a:off x="3491709" y="4665286"/>
              <a:ext cx="3077880" cy="457073"/>
            </a:xfrm>
            <a:prstGeom prst="wedgeRoundRectCallout">
              <a:avLst>
                <a:gd name="adj1" fmla="val 1059"/>
                <a:gd name="adj2" fmla="val -138067"/>
                <a:gd name="adj3" fmla="val 16667"/>
              </a:avLst>
            </a:prstGeom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h-TH" sz="1800" dirty="0">
                  <a:solidFill>
                    <a:schemeClr val="tx1"/>
                  </a:solidFill>
                </a:rPr>
                <a:t>ใส่อัตราแลกเปลี่ยนจากธ.แห่งประเทศไทย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EACAF68-86AC-4D18-A835-2393AB41C894}"/>
                </a:ext>
              </a:extLst>
            </p:cNvPr>
            <p:cNvSpPr/>
            <p:nvPr/>
          </p:nvSpPr>
          <p:spPr>
            <a:xfrm>
              <a:off x="4655753" y="2280885"/>
              <a:ext cx="813619" cy="205272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BF9F813-603A-4020-80D4-6BD7B990D3B2}"/>
                </a:ext>
              </a:extLst>
            </p:cNvPr>
            <p:cNvSpPr/>
            <p:nvPr/>
          </p:nvSpPr>
          <p:spPr>
            <a:xfrm>
              <a:off x="3278355" y="1400551"/>
              <a:ext cx="1785560" cy="248375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</p:spTree>
    <p:extLst>
      <p:ext uri="{BB962C8B-B14F-4D97-AF65-F5344CB8AC3E}">
        <p14:creationId xmlns:p14="http://schemas.microsoft.com/office/powerpoint/2010/main" val="1520594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116</Words>
  <Application>Microsoft Office PowerPoint</Application>
  <PresentationFormat>Widescreen</PresentationFormat>
  <Paragraphs>17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Angsana New</vt:lpstr>
      <vt:lpstr>Arial</vt:lpstr>
      <vt:lpstr>Calibri</vt:lpstr>
      <vt:lpstr>Calibri Light</vt:lpstr>
      <vt:lpstr>Office Theme</vt:lpstr>
      <vt:lpstr>การกำหนดอัตราแลกเปลี่ยน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การกำหนดอัตราแลกเปลี่ยน</dc:title>
  <dc:creator>Arunee Songprasert</dc:creator>
  <cp:lastModifiedBy>Arunee Songprasert</cp:lastModifiedBy>
  <cp:revision>20</cp:revision>
  <dcterms:created xsi:type="dcterms:W3CDTF">2024-02-28T04:25:00Z</dcterms:created>
  <dcterms:modified xsi:type="dcterms:W3CDTF">2024-08-05T03:13:21Z</dcterms:modified>
</cp:coreProperties>
</file>

<file path=docProps/thumbnail.jpeg>
</file>